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sldIdLst>
    <p:sldId id="294" r:id="rId2"/>
    <p:sldId id="295" r:id="rId3"/>
    <p:sldId id="363" r:id="rId4"/>
    <p:sldId id="371" r:id="rId5"/>
    <p:sldId id="367" r:id="rId6"/>
    <p:sldId id="293" r:id="rId7"/>
    <p:sldId id="1041" r:id="rId8"/>
    <p:sldId id="1042" r:id="rId9"/>
    <p:sldId id="1043" r:id="rId10"/>
    <p:sldId id="1044" r:id="rId11"/>
    <p:sldId id="1045" r:id="rId12"/>
    <p:sldId id="1046" r:id="rId13"/>
    <p:sldId id="1047" r:id="rId14"/>
    <p:sldId id="1048" r:id="rId15"/>
    <p:sldId id="1049" r:id="rId16"/>
    <p:sldId id="1050" r:id="rId17"/>
    <p:sldId id="1051" r:id="rId18"/>
    <p:sldId id="1052" r:id="rId19"/>
    <p:sldId id="1053" r:id="rId20"/>
    <p:sldId id="1054" r:id="rId21"/>
    <p:sldId id="1055" r:id="rId22"/>
    <p:sldId id="1056" r:id="rId23"/>
    <p:sldId id="1057" r:id="rId24"/>
    <p:sldId id="1058" r:id="rId25"/>
    <p:sldId id="1059" r:id="rId26"/>
    <p:sldId id="1060" r:id="rId27"/>
    <p:sldId id="1061" r:id="rId28"/>
    <p:sldId id="1062" r:id="rId29"/>
    <p:sldId id="357" r:id="rId30"/>
    <p:sldId id="1080" r:id="rId31"/>
    <p:sldId id="1081" r:id="rId32"/>
    <p:sldId id="1082" r:id="rId33"/>
    <p:sldId id="1083" r:id="rId34"/>
    <p:sldId id="1084" r:id="rId35"/>
    <p:sldId id="1085" r:id="rId36"/>
    <p:sldId id="1086" r:id="rId37"/>
    <p:sldId id="1087" r:id="rId38"/>
    <p:sldId id="1088" r:id="rId39"/>
    <p:sldId id="1089" r:id="rId40"/>
    <p:sldId id="1090" r:id="rId41"/>
    <p:sldId id="1091" r:id="rId42"/>
    <p:sldId id="1040" r:id="rId43"/>
    <p:sldId id="1063" r:id="rId44"/>
    <p:sldId id="1064" r:id="rId45"/>
    <p:sldId id="1065" r:id="rId46"/>
    <p:sldId id="1066" r:id="rId47"/>
    <p:sldId id="1067" r:id="rId48"/>
    <p:sldId id="1068" r:id="rId49"/>
    <p:sldId id="1069" r:id="rId50"/>
    <p:sldId id="1070" r:id="rId51"/>
    <p:sldId id="1071" r:id="rId52"/>
    <p:sldId id="1072" r:id="rId53"/>
    <p:sldId id="1073" r:id="rId54"/>
    <p:sldId id="1074" r:id="rId55"/>
    <p:sldId id="1075" r:id="rId56"/>
    <p:sldId id="1076" r:id="rId57"/>
    <p:sldId id="1077" r:id="rId58"/>
    <p:sldId id="1078" r:id="rId59"/>
    <p:sldId id="1079" r:id="rId60"/>
    <p:sldId id="896" r:id="rId61"/>
    <p:sldId id="1092" r:id="rId62"/>
    <p:sldId id="1093" r:id="rId63"/>
    <p:sldId id="1094" r:id="rId64"/>
    <p:sldId id="1095" r:id="rId65"/>
    <p:sldId id="1096" r:id="rId66"/>
    <p:sldId id="1097" r:id="rId67"/>
    <p:sldId id="1098" r:id="rId68"/>
    <p:sldId id="1099" r:id="rId69"/>
    <p:sldId id="1100" r:id="rId70"/>
    <p:sldId id="1101" r:id="rId71"/>
    <p:sldId id="1102" r:id="rId72"/>
    <p:sldId id="1103" r:id="rId73"/>
    <p:sldId id="1104" r:id="rId74"/>
    <p:sldId id="1039" r:id="rId75"/>
    <p:sldId id="361" r:id="rId76"/>
    <p:sldId id="359" r:id="rId77"/>
    <p:sldId id="603" r:id="rId78"/>
    <p:sldId id="604" r:id="rId79"/>
    <p:sldId id="895" r:id="rId80"/>
    <p:sldId id="605" r:id="rId81"/>
    <p:sldId id="716" r:id="rId82"/>
    <p:sldId id="389" r:id="rId83"/>
    <p:sldId id="390" r:id="rId84"/>
    <p:sldId id="391" r:id="rId85"/>
    <p:sldId id="673" r:id="rId8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37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49EE5-EAA5-40FE-BFC0-54C456BB245B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7FC26-A880-4A31-B402-7EFF83C123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230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83684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52796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437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777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51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1679511" y="429938"/>
            <a:ext cx="7335172" cy="263902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871532" y="2918016"/>
            <a:ext cx="192021" cy="432049"/>
            <a:chOff x="4815008" y="1484784"/>
            <a:chExt cx="216024" cy="648072"/>
          </a:xfrm>
        </p:grpSpPr>
        <p:sp>
          <p:nvSpPr>
            <p:cNvPr id="8" name="직사각형 7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solidFill>
                  <a:srgbClr val="6521AF"/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852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2020-04-23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6192012" y="2780928"/>
            <a:ext cx="5856651" cy="214531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6420011" y="1739868"/>
            <a:ext cx="238668" cy="537004"/>
            <a:chOff x="4815008" y="1484784"/>
            <a:chExt cx="216024" cy="648072"/>
          </a:xfrm>
        </p:grpSpPr>
        <p:sp>
          <p:nvSpPr>
            <p:cNvPr id="10" name="직사각형 9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7584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962423" y="116632"/>
            <a:ext cx="964607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31371" y="1176869"/>
            <a:ext cx="11346142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1424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743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59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082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38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291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438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50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32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437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10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6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4.14:6080/e_Zones/main.do" TargetMode="Externa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en-US" altLang="ko-KR" b="1" dirty="0" smtClean="0"/>
              <a:t>e – Zone</a:t>
            </a:r>
            <a:br>
              <a:rPr lang="en-US" altLang="ko-KR" b="1" dirty="0" smtClean="0"/>
            </a:b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66691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로그인 </a:t>
            </a:r>
            <a:r>
              <a:rPr lang="ko-KR" altLang="en-US" sz="2800" b="0" smtClean="0"/>
              <a:t>페이지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로그인 실패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34" y="1518314"/>
            <a:ext cx="5647574" cy="445411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433" y="1964197"/>
            <a:ext cx="5438775" cy="35623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17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아이디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/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이름과 이메일을 기준으로 해당 아이디를 찾는다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kb_user_w_findId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19" y="1888559"/>
            <a:ext cx="6096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5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0"/>
              <a:t>[</a:t>
            </a:r>
            <a:r>
              <a:rPr lang="ko-KR" altLang="en-US" sz="2400" b="0" smtClean="0"/>
              <a:t>화면구현</a:t>
            </a:r>
            <a:r>
              <a:rPr lang="en-US" altLang="ko-KR" sz="2400" b="0" smtClean="0"/>
              <a:t>] </a:t>
            </a:r>
            <a:r>
              <a:rPr lang="ko-KR" altLang="en-US" sz="2400" b="0"/>
              <a:t>사용자 </a:t>
            </a:r>
            <a:r>
              <a:rPr lang="en-US" altLang="ko-KR" sz="2400" b="0"/>
              <a:t>– </a:t>
            </a:r>
            <a:r>
              <a:rPr lang="ko-KR" altLang="en-US" sz="2400" b="0"/>
              <a:t>웹 </a:t>
            </a:r>
            <a:r>
              <a:rPr lang="en-US" altLang="ko-KR" sz="2400" b="0"/>
              <a:t>– </a:t>
            </a:r>
            <a:r>
              <a:rPr lang="ko-KR" altLang="en-US" sz="2400" b="0"/>
              <a:t>아이디 찾기</a:t>
            </a:r>
            <a:r>
              <a:rPr lang="ko-KR" altLang="en-US" sz="14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11" y="1448615"/>
            <a:ext cx="6592742" cy="511750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505" y="3140721"/>
            <a:ext cx="4703171" cy="12001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2042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– </a:t>
            </a:r>
            <a:r>
              <a:rPr lang="ko-KR" altLang="en-US" sz="2800" b="0"/>
              <a:t>아이디 </a:t>
            </a:r>
            <a:r>
              <a:rPr lang="ko-KR" altLang="en-US" sz="2800" b="0" smtClean="0"/>
              <a:t>찾기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결과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52" y="1547356"/>
            <a:ext cx="6172140" cy="451485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807" y="2155572"/>
            <a:ext cx="4746321" cy="257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673" y="4643405"/>
            <a:ext cx="4674587" cy="1485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2157" y="2893669"/>
            <a:ext cx="4489622" cy="14001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910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/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아이디와 이메일을 비교하여 비밀번호 변경 처리 프로세스로 이동한다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35" y="1810509"/>
            <a:ext cx="59531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47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28" y="1349483"/>
            <a:ext cx="5275539" cy="52863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663" y="1349483"/>
            <a:ext cx="5866161" cy="1152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663" y="2634631"/>
            <a:ext cx="5217641" cy="314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663" y="3081579"/>
            <a:ext cx="2466975" cy="333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9020" y="3698788"/>
            <a:ext cx="5098926" cy="26704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6363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/>
          </p:nvPr>
        </p:nvGraphicFramePr>
        <p:xfrm>
          <a:off x="8501614" y="3571468"/>
          <a:ext cx="2869750" cy="22541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변경할 비밀번호와 비밀번호 확인 일치를 확인하여 비밀번호 처리 프로세스로 이동한다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49" y="1739072"/>
            <a:ext cx="60483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47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06" y="1414658"/>
            <a:ext cx="6972300" cy="228026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06" y="3854885"/>
            <a:ext cx="6581775" cy="242461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498" y="4513101"/>
            <a:ext cx="3805626" cy="1657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1889" y="1614197"/>
            <a:ext cx="3534844" cy="25779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9737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59450" y="128989"/>
            <a:ext cx="9646078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2800" b="0" smtClean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 smtClean="0"/>
              <a:t>사용자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 완료 및 실패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26" y="3666930"/>
            <a:ext cx="5321643" cy="28271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26" y="1290346"/>
            <a:ext cx="5321643" cy="214331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946" y="1895572"/>
            <a:ext cx="5831827" cy="44291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8669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화면구현</a:t>
            </a:r>
            <a:r>
              <a:rPr lang="en-US" altLang="ko-KR" smtClean="0"/>
              <a:t>] </a:t>
            </a:r>
            <a:r>
              <a:rPr lang="ko-KR" altLang="en-US" smtClean="0"/>
              <a:t>사용자 </a:t>
            </a:r>
            <a:r>
              <a:rPr lang="en-US" altLang="ko-KR" smtClean="0"/>
              <a:t>– </a:t>
            </a:r>
            <a:r>
              <a:rPr lang="ko-KR" altLang="en-US" smtClean="0"/>
              <a:t>웹 비밀번호 변경 완료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49" y="2015467"/>
            <a:ext cx="5948952" cy="389572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290" y="2539952"/>
            <a:ext cx="5018775" cy="238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290" y="3066356"/>
            <a:ext cx="5018775" cy="13381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825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753931" y="1367455"/>
            <a:ext cx="8786723" cy="4841392"/>
          </a:xfrm>
        </p:spPr>
        <p:txBody>
          <a:bodyPr>
            <a:noAutofit/>
          </a:bodyPr>
          <a:lstStyle/>
          <a:p>
            <a:pPr>
              <a:buAutoNum type="arabicPeriod"/>
            </a:pP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구현 현황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 화면설계 및 구현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en-US" altLang="ko-KR" sz="3200" dirty="0" smtClean="0"/>
              <a:t> </a:t>
            </a:r>
            <a:r>
              <a:rPr lang="ko-KR" altLang="en-US" sz="3200" dirty="0" smtClean="0"/>
              <a:t>금주 </a:t>
            </a:r>
            <a:r>
              <a:rPr lang="en-US" altLang="ko-KR" sz="3200" dirty="0" err="1" smtClean="0"/>
              <a:t>FeedBack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및 차주 계획</a:t>
            </a:r>
            <a:endParaRPr lang="ko-KR" altLang="en-US" sz="3200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69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sp>
        <p:nvSpPr>
          <p:cNvPr id="8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" name="Google Shape;169;g7c553259d1_0_81"/>
          <p:cNvGraphicFramePr/>
          <p:nvPr>
            <p:extLst/>
          </p:nvPr>
        </p:nvGraphicFramePr>
        <p:xfrm>
          <a:off x="8213589" y="4016684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753" y="1472067"/>
            <a:ext cx="6106121" cy="4867275"/>
          </a:xfrm>
          <a:prstGeom prst="rect">
            <a:avLst/>
          </a:prstGeom>
        </p:spPr>
      </p:pic>
      <p:sp>
        <p:nvSpPr>
          <p:cNvPr id="12" name="Google Shape;173;g7c553259d1_0_81"/>
          <p:cNvSpPr/>
          <p:nvPr/>
        </p:nvSpPr>
        <p:spPr>
          <a:xfrm>
            <a:off x="1606549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8213589" y="2811291"/>
          <a:ext cx="26660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60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314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0" y="4069492"/>
            <a:ext cx="5247503" cy="250683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462" y="1485895"/>
            <a:ext cx="6334125" cy="295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462" y="2093474"/>
            <a:ext cx="5606235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5462" y="3698017"/>
            <a:ext cx="6046184" cy="742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5462" y="4658243"/>
            <a:ext cx="4791075" cy="4857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918" y="1222852"/>
            <a:ext cx="4927302" cy="253732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17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화면구현</a:t>
            </a:r>
            <a:r>
              <a:rPr lang="en-US" altLang="ko-KR" smtClean="0"/>
              <a:t>] </a:t>
            </a:r>
            <a:r>
              <a:rPr lang="ko-KR" altLang="en-US" smtClean="0"/>
              <a:t>사용자 </a:t>
            </a:r>
            <a:r>
              <a:rPr lang="en-US" altLang="ko-KR" smtClean="0"/>
              <a:t>– </a:t>
            </a:r>
            <a:r>
              <a:rPr lang="ko-KR" altLang="en-US" smtClean="0"/>
              <a:t>웹 </a:t>
            </a:r>
            <a:r>
              <a:rPr lang="en-US" altLang="ko-KR" smtClean="0"/>
              <a:t>– </a:t>
            </a:r>
            <a:r>
              <a:rPr lang="ko-KR" altLang="en-US" smtClean="0"/>
              <a:t>세미나존 문의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05" y="1670277"/>
            <a:ext cx="6186196" cy="37973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034" y="1819081"/>
            <a:ext cx="4831896" cy="7048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719" y="2843406"/>
            <a:ext cx="5158857" cy="238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9421" y="3429472"/>
            <a:ext cx="5018508" cy="27064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17998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962423" y="116632"/>
            <a:ext cx="9646078" cy="796908"/>
          </a:xfrm>
        </p:spPr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화면구현</a:t>
            </a:r>
            <a:r>
              <a:rPr lang="en-US" altLang="ko-KR" smtClean="0"/>
              <a:t>] </a:t>
            </a:r>
            <a:r>
              <a:rPr lang="ko-KR" altLang="en-US" smtClean="0"/>
              <a:t>사용자 </a:t>
            </a:r>
            <a:r>
              <a:rPr lang="en-US" altLang="ko-KR" smtClean="0"/>
              <a:t>– </a:t>
            </a:r>
            <a:r>
              <a:rPr lang="ko-KR" altLang="en-US" smtClean="0"/>
              <a:t>웹 </a:t>
            </a:r>
            <a:r>
              <a:rPr lang="en-US" altLang="ko-KR" smtClean="0"/>
              <a:t>– </a:t>
            </a:r>
            <a:r>
              <a:rPr lang="ko-KR" altLang="en-US" smtClean="0"/>
              <a:t>세미나존 문의 등록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84" y="1191986"/>
            <a:ext cx="4484234" cy="253092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84" y="4096139"/>
            <a:ext cx="4549549" cy="243072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8098" y="1488191"/>
            <a:ext cx="5553075" cy="14042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098" y="2988129"/>
            <a:ext cx="5543550" cy="20783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8098" y="5159099"/>
            <a:ext cx="5797906" cy="2153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8098" y="5534414"/>
            <a:ext cx="3571875" cy="3238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6565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모바일 </a:t>
            </a:r>
            <a:r>
              <a:rPr lang="en-US" altLang="ko-KR" sz="4000" b="0" smtClean="0"/>
              <a:t>-</a:t>
            </a:r>
            <a:r>
              <a:rPr lang="ko-KR" altLang="en-US" sz="4000" b="0" smtClean="0"/>
              <a:t>메인페이지</a:t>
            </a:r>
            <a:endParaRPr lang="ko-KR" altLang="en-US" sz="2400" b="0" dirty="0"/>
          </a:p>
        </p:txBody>
      </p:sp>
      <p:sp>
        <p:nvSpPr>
          <p:cNvPr id="13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501614" y="357146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5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326" y="1395860"/>
            <a:ext cx="2248186" cy="4883645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741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962423" y="116632"/>
            <a:ext cx="9646078" cy="796908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모바일 </a:t>
            </a:r>
            <a:r>
              <a:rPr lang="en-US" altLang="ko-KR" sz="4000" b="0" smtClean="0"/>
              <a:t>-</a:t>
            </a:r>
            <a:r>
              <a:rPr lang="ko-KR" altLang="en-US" sz="4000" b="0" smtClean="0"/>
              <a:t>메인페이지</a:t>
            </a:r>
            <a:endParaRPr lang="ko-KR" altLang="en-US" sz="2400" b="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04" y="1912774"/>
            <a:ext cx="2107349" cy="40588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409" y="2114791"/>
            <a:ext cx="4007186" cy="36547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893" y="1559086"/>
            <a:ext cx="4301413" cy="16039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2060" y="3312367"/>
            <a:ext cx="4509197" cy="14835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2060" y="4881644"/>
            <a:ext cx="4509197" cy="15564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0058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모바일 </a:t>
            </a:r>
            <a:r>
              <a:rPr lang="en-US" altLang="ko-KR" sz="2800" b="0" smtClean="0"/>
              <a:t>–</a:t>
            </a:r>
            <a:r>
              <a:rPr lang="ko-KR" altLang="en-US" sz="2800" b="0" smtClean="0"/>
              <a:t>메인페이지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메뉴</a:t>
            </a:r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482" y="1540232"/>
            <a:ext cx="2169428" cy="48625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643" y="1540232"/>
            <a:ext cx="3809871" cy="25472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1143" y="1540232"/>
            <a:ext cx="4027811" cy="1419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1143" y="3195735"/>
            <a:ext cx="4027811" cy="21507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45782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7266" y="140419"/>
            <a:ext cx="9646078" cy="796908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모바일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로그인 페이지</a:t>
            </a:r>
            <a:r>
              <a:rPr lang="ko-KR" altLang="en-US" sz="2000" b="0" smtClean="0"/>
              <a:t> </a:t>
            </a:r>
            <a:endParaRPr lang="ko-KR" altLang="en-US" sz="2000" b="0" dirty="0"/>
          </a:p>
        </p:txBody>
      </p:sp>
      <p:sp>
        <p:nvSpPr>
          <p:cNvPr id="1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" name="Google Shape;169;g7c553259d1_0_81"/>
          <p:cNvGraphicFramePr/>
          <p:nvPr>
            <p:extLst/>
          </p:nvPr>
        </p:nvGraphicFramePr>
        <p:xfrm>
          <a:off x="8147736" y="359655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0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405" y="1586205"/>
            <a:ext cx="2577996" cy="4562766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8215372" y="262182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782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모바일 </a:t>
            </a:r>
            <a:r>
              <a:rPr lang="en-US" altLang="ko-KR" sz="2800" b="0"/>
              <a:t>- </a:t>
            </a:r>
            <a:r>
              <a:rPr lang="ko-KR" altLang="en-US" sz="2800" b="0"/>
              <a:t>로그인 페이지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281" y="1632857"/>
            <a:ext cx="2379108" cy="47306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874" y="1987420"/>
            <a:ext cx="3352849" cy="27960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723" y="1782148"/>
            <a:ext cx="3644126" cy="34693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8441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158167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dirty="0"/>
              <a:t>구현 현황</a:t>
            </a:r>
            <a:endParaRPr lang="en-US" altLang="ko-KR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03612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피드백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31100" y="1854200"/>
            <a:ext cx="4089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이메일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프로필이미지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관심카테고리를 받을 수 있도록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을 이용해 </a:t>
            </a:r>
            <a:r>
              <a:rPr lang="en-US" altLang="ko-KR" dirty="0" smtClean="0"/>
              <a:t>form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필수사항 </a:t>
            </a:r>
            <a:r>
              <a:rPr lang="en-US" altLang="ko-KR" dirty="0" smtClean="0"/>
              <a:t>*</a:t>
            </a:r>
            <a:r>
              <a:rPr lang="ko-KR" altLang="en-US" dirty="0" smtClean="0"/>
              <a:t>표시</a:t>
            </a: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94" y="1313645"/>
            <a:ext cx="5525470" cy="529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140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피드백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42400" y="1981200"/>
            <a:ext cx="276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DOM</a:t>
            </a:r>
            <a:r>
              <a:rPr lang="ko-KR" altLang="en-US" dirty="0" smtClean="0"/>
              <a:t>이 모두 로딩 된 후</a:t>
            </a:r>
            <a:r>
              <a:rPr lang="en-US" altLang="ko-KR" dirty="0" smtClean="0"/>
              <a:t>, AJAX</a:t>
            </a:r>
            <a:r>
              <a:rPr lang="ko-KR" altLang="en-US" dirty="0" smtClean="0"/>
              <a:t>를 통해 받은 데이터를 이용해서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로드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페이징</a:t>
            </a:r>
            <a:r>
              <a:rPr lang="ko-KR" altLang="en-US" dirty="0" smtClean="0"/>
              <a:t> 추가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48" y="1571223"/>
            <a:ext cx="8106682" cy="49832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630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08598414"/>
              </p:ext>
            </p:extLst>
          </p:nvPr>
        </p:nvGraphicFramePr>
        <p:xfrm>
          <a:off x="8682515" y="2641264"/>
          <a:ext cx="2952330" cy="38975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아이디중복 확인은 해당화면에서 처리한다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이용하여 특수문자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영문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숫자를 최소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개씩 </a:t>
                      </a:r>
                      <a:r>
                        <a:rPr lang="ko-KR" altLang="en-US" sz="1300" b="0" u="none" strike="noStrike" cap="none" dirty="0" err="1" smtClean="0"/>
                        <a:t>입력받아</a:t>
                      </a:r>
                      <a:r>
                        <a:rPr lang="ko-KR" altLang="en-US" sz="1300" b="0" u="none" strike="noStrike" cap="none" dirty="0" smtClean="0"/>
                        <a:t> 최소 </a:t>
                      </a:r>
                      <a:r>
                        <a:rPr lang="en-US" altLang="ko-KR" sz="1300" b="0" u="none" strike="noStrike" cap="none" dirty="0" smtClean="0"/>
                        <a:t>10</a:t>
                      </a:r>
                      <a:r>
                        <a:rPr lang="ko-KR" altLang="en-US" sz="1300" b="0" u="none" strike="noStrike" cap="none" dirty="0" smtClean="0"/>
                        <a:t>자의 비밀번호를 입력 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963271" y="1237124"/>
            <a:ext cx="4876800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927406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205317" y="2590794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214282" y="3213841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14282" y="3948947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14282" y="4531653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05317" y="519055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이등변 삼각형 23"/>
          <p:cNvSpPr/>
          <p:nvPr/>
        </p:nvSpPr>
        <p:spPr>
          <a:xfrm rot="10800000">
            <a:off x="3016623" y="531631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824318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778623" y="519502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10800000">
            <a:off x="4589929" y="532078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280210" y="519949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이등변 삼각형 32"/>
          <p:cNvSpPr/>
          <p:nvPr/>
        </p:nvSpPr>
        <p:spPr>
          <a:xfrm rot="10800000">
            <a:off x="6091516" y="532525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378387" y="3796550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705463"/>
              </p:ext>
            </p:extLst>
          </p:nvPr>
        </p:nvGraphicFramePr>
        <p:xfrm>
          <a:off x="9080924" y="1509630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246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07" y="886492"/>
            <a:ext cx="3283814" cy="58445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6909955" y="2400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614681" y="2570665"/>
            <a:ext cx="618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Linear Layout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spinner</a:t>
            </a:r>
            <a:r>
              <a:rPr lang="ko-KR" altLang="en-US" dirty="0" smtClean="0"/>
              <a:t>를 활용하여 회원가입 폼 제작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053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993246036"/>
              </p:ext>
            </p:extLst>
          </p:nvPr>
        </p:nvGraphicFramePr>
        <p:xfrm>
          <a:off x="8707915" y="3395524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738717" y="1326777"/>
            <a:ext cx="3558989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670051" y="4751294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029457"/>
              </p:ext>
            </p:extLst>
          </p:nvPr>
        </p:nvGraphicFramePr>
        <p:xfrm>
          <a:off x="9089391" y="2062022"/>
          <a:ext cx="2272876" cy="8991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hj_user_m_signUpDone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823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C:\Users\ezen-033\Desktop\회원가입완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942" y="1532466"/>
            <a:ext cx="2847703" cy="499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80667" y="2392865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Linear Layout</a:t>
            </a:r>
            <a:r>
              <a:rPr lang="ko-KR" altLang="en-US" dirty="0" smtClean="0"/>
              <a:t>을 통한 회원가입 완료페이지 제작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315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99874474"/>
              </p:ext>
            </p:extLst>
          </p:nvPr>
        </p:nvGraphicFramePr>
        <p:xfrm>
          <a:off x="8851848" y="2792794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62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9723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9723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23870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23970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7571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14128" y="1355604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39232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6419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3606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793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71308" y="27571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7571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7754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9667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9281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3828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8405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40810" y="1216647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236798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8405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700320" y="257794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3561483" y="6255371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700110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893110" y="32342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1" name="직사각형 60"/>
          <p:cNvSpPr/>
          <p:nvPr/>
        </p:nvSpPr>
        <p:spPr>
          <a:xfrm>
            <a:off x="2240810" y="3234277"/>
            <a:ext cx="278730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747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050" name="Picture 2" descr="C:\Users\ezen-033\Desktop\세미나등록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7" y="1256561"/>
            <a:ext cx="4928130" cy="53558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49533" y="1837267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 등록 폼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세미나 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카테고리를 선택 가능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세미나소개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최대 인원수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참가비를 설정하여 등록 가능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7577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60266" y="1540935"/>
            <a:ext cx="3691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페이지를 이동하지 않고 장소와 날짜를 선택 시 </a:t>
            </a:r>
            <a:r>
              <a:rPr lang="en-US" altLang="ko-KR" dirty="0" smtClean="0"/>
              <a:t>AJAX</a:t>
            </a:r>
            <a:r>
              <a:rPr lang="ko-KR" altLang="en-US" dirty="0" smtClean="0"/>
              <a:t>를 통해서 예약된 시간정보를 호출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호출된 정보를 이용하여 선택 불가능한 시간 표시</a:t>
            </a:r>
            <a:r>
              <a:rPr lang="en-US" altLang="ko-KR" dirty="0" smtClean="0"/>
              <a:t>.</a:t>
            </a:r>
          </a:p>
        </p:txBody>
      </p:sp>
      <p:pic>
        <p:nvPicPr>
          <p:cNvPr id="3074" name="Picture 2" descr="C:\Users\ezen-033\Desktop\시간정보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81" y="1180492"/>
            <a:ext cx="7361432" cy="26633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zen-033\Desktop\겹침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81" y="3941632"/>
            <a:ext cx="7361432" cy="26955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060266" y="4233334"/>
            <a:ext cx="3691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선택한 시간이 이미 예약된 시간과 겹치는 경우 </a:t>
            </a:r>
            <a:r>
              <a:rPr lang="ko-KR" altLang="en-US" dirty="0" err="1" smtClean="0"/>
              <a:t>알림창</a:t>
            </a:r>
            <a:r>
              <a:rPr lang="ko-KR" altLang="en-US" dirty="0" smtClean="0"/>
              <a:t> 호출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6879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61297" y="1673638"/>
            <a:ext cx="3691467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기능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최소 </a:t>
            </a:r>
            <a:r>
              <a:rPr lang="en-US" altLang="ko-KR" dirty="0"/>
              <a:t>2</a:t>
            </a:r>
            <a:r>
              <a:rPr lang="ko-KR" altLang="en-US" dirty="0" smtClean="0"/>
              <a:t>시간 이상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중복되지 않은 시간을 선택한 경우 선택 가능</a:t>
            </a:r>
            <a:r>
              <a:rPr lang="en-US" altLang="ko-KR" dirty="0" smtClean="0"/>
              <a:t>.</a:t>
            </a:r>
          </a:p>
        </p:txBody>
      </p:sp>
      <p:pic>
        <p:nvPicPr>
          <p:cNvPr id="4098" name="Picture 2" descr="C:\Users\ezen-033\Desktop\시간선택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511092"/>
            <a:ext cx="7018867" cy="23141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725830" y="2820022"/>
            <a:ext cx="40894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문제점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등록 폼을 작성하는 시기에는 해당 시간이 비어있었지만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등록 버튼을 누를 때 해당 시간이 다른 사람에 의해 예약이 되어 버린 경우 해당 시간대가 중복 예약되는 경우 발생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725830" y="4674223"/>
            <a:ext cx="416136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문제 해결 방안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서버 단에서 등록 바로 이전에 예약하는 시간이 적합한지 추가적 검증이 필요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6" name="Picture 2" descr="C:\Users\ezen-033\Desktop\코드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4132250"/>
            <a:ext cx="7092439" cy="20907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12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현황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10" y="840848"/>
            <a:ext cx="11189758" cy="5983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978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614378091"/>
              </p:ext>
            </p:extLst>
          </p:nvPr>
        </p:nvGraphicFramePr>
        <p:xfrm>
          <a:off x="8911115" y="3224312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497880" y="2375789"/>
            <a:ext cx="5999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세미나 등록이 완료되었습니다</a:t>
            </a:r>
            <a:r>
              <a:rPr lang="en-US" altLang="ko-KR" sz="2000" dirty="0" smtClean="0"/>
              <a:t>!</a:t>
            </a:r>
          </a:p>
          <a:p>
            <a:pPr algn="ctr"/>
            <a:r>
              <a:rPr lang="ko-KR" altLang="en-US" sz="2000" dirty="0" smtClean="0"/>
              <a:t>등록된 내용으로 예약을 진행하기 위해서 아래의 계좌번호로 입금이 필요합니다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01000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199582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메인화</a:t>
            </a:r>
            <a:r>
              <a:rPr lang="ko-KR" altLang="en-US"/>
              <a:t>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44706" y="3539266"/>
            <a:ext cx="1866094" cy="8498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07527" y="3539266"/>
            <a:ext cx="4451918" cy="849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1131804"/>
              </p:ext>
            </p:extLst>
          </p:nvPr>
        </p:nvGraphicFramePr>
        <p:xfrm>
          <a:off x="9138826" y="1761039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7507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완료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85314" y="2544295"/>
            <a:ext cx="341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세미나가 정상적으로 등록되었을 경우 이동하는 페이지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146" name="Picture 2" descr="C:\Users\ezen-033\Desktop\세미나등록완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88" y="1883280"/>
            <a:ext cx="7106226" cy="37226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45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 smtClean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115072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464634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470751" y="2073818"/>
            <a:ext cx="368111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7201" y="2425531"/>
            <a:ext cx="3788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3027776"/>
            <a:ext cx="461850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5649051"/>
            <a:ext cx="718504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10" y="6130741"/>
            <a:ext cx="3305028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826630"/>
            <a:ext cx="2422974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63086" y="5567198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7214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15137" y="243534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>
              <p:ext uri="{D42A27DB-BD31-4B8C-83A1-F6EECF244321}">
                <p14:modId xmlns:p14="http://schemas.microsoft.com/office/powerpoint/2010/main" val="976371640"/>
              </p:ext>
            </p:extLst>
          </p:nvPr>
        </p:nvGraphicFramePr>
        <p:xfrm>
          <a:off x="8557506" y="2536380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컨텐츠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endParaRPr lang="en-US" altLang="ko-KR" sz="10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 smtClean="0"/>
                        <a:t>-</a:t>
                      </a:r>
                      <a:r>
                        <a:rPr lang="ko-KR" altLang="en-US" sz="1200" b="0" baseline="0" dirty="0" smtClean="0"/>
                        <a:t> 세미나를 소개하는 페이지</a:t>
                      </a:r>
                      <a:endParaRPr lang="en-US" altLang="ko-KR" sz="1200" b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세미나 정보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주최자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최대인원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장소 표시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10" y="2675182"/>
            <a:ext cx="718504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0789" y="2762031"/>
            <a:ext cx="486032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4249" y="5651421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smtClean="0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914" y="2677198"/>
            <a:ext cx="718504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377531" y="2765140"/>
            <a:ext cx="486032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92201" y="2821102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세미나 정보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905036"/>
              </p:ext>
            </p:extLst>
          </p:nvPr>
        </p:nvGraphicFramePr>
        <p:xfrm>
          <a:off x="5582691" y="3258843"/>
          <a:ext cx="2111450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8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995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예술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최대인원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장소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510" y="2753794"/>
            <a:ext cx="666843" cy="304843"/>
          </a:xfrm>
          <a:prstGeom prst="rect">
            <a:avLst/>
          </a:prstGeom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556089"/>
              </p:ext>
            </p:extLst>
          </p:nvPr>
        </p:nvGraphicFramePr>
        <p:xfrm>
          <a:off x="8557506" y="1283516"/>
          <a:ext cx="3491813" cy="103632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505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531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17770" y="245240"/>
            <a:ext cx="68659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834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2337" y="195295"/>
            <a:ext cx="84721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939481" y="4440195"/>
            <a:ext cx="1738183" cy="7002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38" y="1565340"/>
            <a:ext cx="8368791" cy="4599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7749742" y="2713413"/>
            <a:ext cx="3985856" cy="2240691"/>
            <a:chOff x="8090814" y="2257168"/>
            <a:chExt cx="3985856" cy="2240691"/>
          </a:xfrm>
        </p:grpSpPr>
        <p:sp>
          <p:nvSpPr>
            <p:cNvPr id="7" name="직사각형 6"/>
            <p:cNvSpPr/>
            <p:nvPr/>
          </p:nvSpPr>
          <p:spPr>
            <a:xfrm>
              <a:off x="8090814" y="2257168"/>
              <a:ext cx="3985856" cy="22406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8162892" y="2433347"/>
              <a:ext cx="3841699" cy="1888331"/>
              <a:chOff x="7922953" y="4539744"/>
              <a:chExt cx="4093550" cy="2037018"/>
            </a:xfrm>
          </p:grpSpPr>
          <p:pic>
            <p:nvPicPr>
              <p:cNvPr id="15" name="Picture 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22953" y="4539744"/>
                <a:ext cx="4093550" cy="655434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6" name="Picture 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22953" y="5497778"/>
                <a:ext cx="4093550" cy="1078984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0881447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2337" y="195295"/>
            <a:ext cx="84721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939481" y="4440195"/>
            <a:ext cx="1738183" cy="7002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35" y="1439159"/>
            <a:ext cx="8967603" cy="49286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7465997" y="1612907"/>
            <a:ext cx="4509273" cy="4504440"/>
            <a:chOff x="7244236" y="1565341"/>
            <a:chExt cx="4728519" cy="4530660"/>
          </a:xfrm>
        </p:grpSpPr>
        <p:sp>
          <p:nvSpPr>
            <p:cNvPr id="7" name="직사각형 6"/>
            <p:cNvSpPr/>
            <p:nvPr/>
          </p:nvSpPr>
          <p:spPr>
            <a:xfrm>
              <a:off x="7244236" y="1565341"/>
              <a:ext cx="4728519" cy="45306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8245861" y="1705941"/>
              <a:ext cx="2807218" cy="1869281"/>
              <a:chOff x="8463993" y="2213723"/>
              <a:chExt cx="2327575" cy="1611493"/>
            </a:xfrm>
          </p:grpSpPr>
          <p:pic>
            <p:nvPicPr>
              <p:cNvPr id="11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63994" y="2213723"/>
                <a:ext cx="2269909" cy="562736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" name="Picture 8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63993" y="2942125"/>
                <a:ext cx="2327575" cy="883091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3" name="그룹 12"/>
            <p:cNvGrpSpPr/>
            <p:nvPr/>
          </p:nvGrpSpPr>
          <p:grpSpPr>
            <a:xfrm>
              <a:off x="7468181" y="4286283"/>
              <a:ext cx="4362579" cy="1629951"/>
              <a:chOff x="7893587" y="4941519"/>
              <a:chExt cx="4362579" cy="1629951"/>
            </a:xfrm>
          </p:grpSpPr>
          <p:pic>
            <p:nvPicPr>
              <p:cNvPr id="14" name="Picture 9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62256" y="4941519"/>
                <a:ext cx="3793910" cy="150325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7" name="Picture 10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3587" y="5272163"/>
                <a:ext cx="4362579" cy="1299307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5837025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468254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61141"/>
            <a:ext cx="4044781" cy="3764498"/>
            <a:chOff x="387176" y="2261141"/>
            <a:chExt cx="4044781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61141"/>
              <a:ext cx="106268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1285742189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lang="en-US" altLang="ko-KR" sz="1200" baseline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139212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69670" y="195295"/>
            <a:ext cx="875752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3874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44665"/>
            <a:ext cx="4044781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1054446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3912876090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180914"/>
              </p:ext>
            </p:extLst>
          </p:nvPr>
        </p:nvGraphicFramePr>
        <p:xfrm>
          <a:off x="128482" y="1290487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822" y="2945264"/>
            <a:ext cx="2539611" cy="2214492"/>
          </a:xfrm>
          <a:prstGeom prst="rect">
            <a:avLst/>
          </a:prstGeom>
        </p:spPr>
      </p:pic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864683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87237" y="222351"/>
            <a:ext cx="970650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3908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69" y="1532388"/>
            <a:ext cx="10378571" cy="5086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29905" y="222351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197" y="3171515"/>
            <a:ext cx="4050571" cy="12130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604952" y="2734963"/>
            <a:ext cx="2446638" cy="22901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4118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837120713"/>
              </p:ext>
            </p:extLst>
          </p:nvPr>
        </p:nvGraphicFramePr>
        <p:xfrm>
          <a:off x="8534283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세미나 상세페이지의 </a:t>
                      </a:r>
                      <a:r>
                        <a:rPr lang="ko-KR" altLang="en-US" sz="1200" dirty="0" err="1" smtClean="0"/>
                        <a:t>더보기를</a:t>
                      </a:r>
                      <a:r>
                        <a:rPr lang="ko-KR" altLang="en-US" sz="1200" dirty="0" smtClean="0"/>
                        <a:t> 클릭하면 페이지가 이동하여 더 많은 </a:t>
                      </a:r>
                      <a:r>
                        <a:rPr lang="en-US" altLang="ko-KR" sz="1200" dirty="0" smtClean="0"/>
                        <a:t>Q&amp;A</a:t>
                      </a:r>
                      <a:r>
                        <a:rPr lang="ko-KR" altLang="en-US" sz="1200" dirty="0" smtClean="0"/>
                        <a:t>를 </a:t>
                      </a:r>
                      <a:r>
                        <a:rPr lang="ko-KR" altLang="en-US" sz="1200" dirty="0" err="1" smtClean="0"/>
                        <a:t>볼수</a:t>
                      </a:r>
                      <a:r>
                        <a:rPr lang="ko-KR" altLang="en-US" sz="1200" dirty="0" smtClean="0"/>
                        <a:t>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526266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세미나 문의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817552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90293"/>
              </p:ext>
            </p:extLst>
          </p:nvPr>
        </p:nvGraphicFramePr>
        <p:xfrm>
          <a:off x="8534283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sh_user_w_semiDetail_detail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191559" y="250114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4244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smtClean="0"/>
              <a:t>화면 설계 및 구현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4419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22321" y="195295"/>
            <a:ext cx="930896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69" y="1814015"/>
            <a:ext cx="7672916" cy="44170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6980718" y="2218440"/>
            <a:ext cx="5049794" cy="3476367"/>
            <a:chOff x="2204881" y="2055642"/>
            <a:chExt cx="5049794" cy="3476367"/>
          </a:xfrm>
        </p:grpSpPr>
        <p:sp>
          <p:nvSpPr>
            <p:cNvPr id="7" name="직사각형 6"/>
            <p:cNvSpPr/>
            <p:nvPr/>
          </p:nvSpPr>
          <p:spPr>
            <a:xfrm>
              <a:off x="2204881" y="2055642"/>
              <a:ext cx="5049794" cy="347636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7684" y="3764166"/>
              <a:ext cx="3133260" cy="12366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4208" y="5124021"/>
              <a:ext cx="4588477" cy="1552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6636" y="2220399"/>
              <a:ext cx="4694952" cy="1054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95130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347139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43" y="2435346"/>
            <a:ext cx="4333416" cy="35752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3"/>
          <p:cNvGraphicFramePr/>
          <p:nvPr>
            <p:extLst>
              <p:ext uri="{D42A27DB-BD31-4B8C-83A1-F6EECF244321}">
                <p14:modId xmlns:p14="http://schemas.microsoft.com/office/powerpoint/2010/main" val="2472284859"/>
              </p:ext>
            </p:extLst>
          </p:nvPr>
        </p:nvGraphicFramePr>
        <p:xfrm>
          <a:off x="8477462" y="2396021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대한 정보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8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결제 예정 금액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최종 결제 금액 표시</a:t>
                      </a:r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5219369" y="2062679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29946" y="2792627"/>
            <a:ext cx="2842054" cy="23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IT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최신 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공유 세미나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29946" y="3169805"/>
            <a:ext cx="3079552" cy="43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최신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8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r>
              <a:rPr lang="ko-KR" altLang="en-US" sz="8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휴대폰에 대해 토론하고 친목을 도모합니다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46" y="4434801"/>
            <a:ext cx="3885591" cy="106410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62739" y="4333353"/>
            <a:ext cx="3883823" cy="161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최신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7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휴대폰에 대해 토론하고 친목을 도모합니다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64692" y="1952368"/>
            <a:ext cx="944345" cy="296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신청하기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0743" y="2415339"/>
            <a:ext cx="944345" cy="1897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신청 세미나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91217" y="2865728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날짜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91217" y="3232736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mtClean="0">
                <a:solidFill>
                  <a:schemeClr val="bg1">
                    <a:lumMod val="50000"/>
                  </a:schemeClr>
                </a:solidFill>
              </a:rPr>
              <a:t>시간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430134" y="3608533"/>
            <a:ext cx="574300" cy="12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신청인원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873" y="4436591"/>
            <a:ext cx="383016" cy="1418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811" y="4434801"/>
            <a:ext cx="501868" cy="1901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089" y="4412255"/>
            <a:ext cx="276264" cy="19052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764692" y="203296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205484"/>
              </p:ext>
            </p:extLst>
          </p:nvPr>
        </p:nvGraphicFramePr>
        <p:xfrm>
          <a:off x="8477462" y="129987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134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87861" y="242390"/>
            <a:ext cx="679064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1" y="1746421"/>
            <a:ext cx="7436001" cy="426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6890133" y="2491187"/>
            <a:ext cx="5049794" cy="2133600"/>
            <a:chOff x="6494686" y="3237470"/>
            <a:chExt cx="5049794" cy="2133600"/>
          </a:xfrm>
        </p:grpSpPr>
        <p:sp>
          <p:nvSpPr>
            <p:cNvPr id="6" name="직사각형 5"/>
            <p:cNvSpPr/>
            <p:nvPr/>
          </p:nvSpPr>
          <p:spPr>
            <a:xfrm>
              <a:off x="6494686" y="3237470"/>
              <a:ext cx="5049794" cy="21336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831" y="4063484"/>
              <a:ext cx="4933455" cy="1150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165" y="3414922"/>
              <a:ext cx="4984836" cy="169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직사각형 8"/>
          <p:cNvSpPr/>
          <p:nvPr/>
        </p:nvSpPr>
        <p:spPr>
          <a:xfrm>
            <a:off x="1795849" y="2210404"/>
            <a:ext cx="2899720" cy="854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0242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26" y="1586473"/>
            <a:ext cx="7757259" cy="4780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7054890" y="2646445"/>
            <a:ext cx="5049794" cy="2133600"/>
            <a:chOff x="6890133" y="2491187"/>
            <a:chExt cx="5049794" cy="2133600"/>
          </a:xfrm>
        </p:grpSpPr>
        <p:sp>
          <p:nvSpPr>
            <p:cNvPr id="7" name="직사각형 6"/>
            <p:cNvSpPr/>
            <p:nvPr/>
          </p:nvSpPr>
          <p:spPr>
            <a:xfrm>
              <a:off x="6890133" y="2491187"/>
              <a:ext cx="5049794" cy="21336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2612" y="2778846"/>
              <a:ext cx="4944836" cy="1558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직사각형 8"/>
          <p:cNvSpPr/>
          <p:nvPr/>
        </p:nvSpPr>
        <p:spPr>
          <a:xfrm>
            <a:off x="287861" y="242390"/>
            <a:ext cx="679064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82845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297748668"/>
              </p:ext>
            </p:extLst>
          </p:nvPr>
        </p:nvGraphicFramePr>
        <p:xfrm>
          <a:off x="8509686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516404"/>
              </p:ext>
            </p:extLst>
          </p:nvPr>
        </p:nvGraphicFramePr>
        <p:xfrm>
          <a:off x="1369438" y="2409132"/>
          <a:ext cx="5556421" cy="336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64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365156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신청이 완료 되었습니다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 확정을 위해서는 아래의 계좌번호로 무통장입금이 필요합니다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21463"/>
              </p:ext>
            </p:extLst>
          </p:nvPr>
        </p:nvGraphicFramePr>
        <p:xfrm>
          <a:off x="1972199" y="4154288"/>
          <a:ext cx="4101044" cy="60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9628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447796" y="5191357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80708"/>
              </p:ext>
            </p:extLst>
          </p:nvPr>
        </p:nvGraphicFramePr>
        <p:xfrm>
          <a:off x="8509686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5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299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5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07" y="1538850"/>
            <a:ext cx="6460084" cy="40649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3945052" y="4855457"/>
            <a:ext cx="7876249" cy="1781019"/>
            <a:chOff x="3678571" y="4849554"/>
            <a:chExt cx="8266294" cy="1899390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8571" y="4849554"/>
              <a:ext cx="8189301" cy="189939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직사각형 17"/>
            <p:cNvSpPr/>
            <p:nvPr/>
          </p:nvSpPr>
          <p:spPr>
            <a:xfrm>
              <a:off x="3695046" y="6518285"/>
              <a:ext cx="8249819" cy="22457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706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210402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409454833"/>
              </p:ext>
            </p:extLst>
          </p:nvPr>
        </p:nvGraphicFramePr>
        <p:xfrm>
          <a:off x="8534400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참여 인원 선택</a:t>
                      </a:r>
                      <a:endParaRPr lang="en-US" altLang="ko-KR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242" y="1492338"/>
            <a:ext cx="2413687" cy="476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930" y="4293191"/>
            <a:ext cx="142895" cy="133369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246104"/>
              </p:ext>
            </p:extLst>
          </p:nvPr>
        </p:nvGraphicFramePr>
        <p:xfrm>
          <a:off x="8534400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12086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 smtClean="0">
                <a:solidFill>
                  <a:schemeClr val="bg1"/>
                </a:solidFill>
              </a:rPr>
              <a:t> </a:t>
            </a:r>
            <a:r>
              <a:rPr lang="en-US" altLang="ko-KR" sz="2500" dirty="0">
                <a:solidFill>
                  <a:schemeClr val="bg1"/>
                </a:solidFill>
              </a:rPr>
              <a:t>-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8355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826736" y="1578114"/>
            <a:ext cx="6004223" cy="4924404"/>
            <a:chOff x="1096792" y="1380268"/>
            <a:chExt cx="6004223" cy="4924404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792" y="1380268"/>
              <a:ext cx="2766754" cy="49174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3992" y="1380268"/>
              <a:ext cx="2857023" cy="49244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" name="직사각형 6"/>
          <p:cNvSpPr/>
          <p:nvPr/>
        </p:nvSpPr>
        <p:spPr>
          <a:xfrm>
            <a:off x="114866" y="241014"/>
            <a:ext cx="723307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</a:rPr>
              <a:t> </a:t>
            </a:r>
            <a:r>
              <a:rPr lang="ko-KR" altLang="en-US" sz="2500" dirty="0">
                <a:solidFill>
                  <a:schemeClr val="bg1"/>
                </a:solidFill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97321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404604701"/>
              </p:ext>
            </p:extLst>
          </p:nvPr>
        </p:nvGraphicFramePr>
        <p:xfrm>
          <a:off x="8559113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신청자이름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연락처 기입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244526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298" y="1570573"/>
            <a:ext cx="2454254" cy="477382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542168" y="195318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297" y="4886316"/>
            <a:ext cx="1679897" cy="163480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577694"/>
              </p:ext>
            </p:extLst>
          </p:nvPr>
        </p:nvGraphicFramePr>
        <p:xfrm>
          <a:off x="8559113" y="127369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26673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8415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428" y="1383955"/>
            <a:ext cx="2825464" cy="5173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14866" y="241014"/>
            <a:ext cx="726673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25533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69411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 smtClean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67465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23" y="1163956"/>
            <a:ext cx="7538309" cy="5499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피드</a:t>
            </a:r>
            <a:r>
              <a:rPr lang="ko-KR" altLang="en-US" dirty="0"/>
              <a:t>백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25133"/>
            <a:ext cx="7721600" cy="2074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408214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600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피드백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927" y="904974"/>
            <a:ext cx="6936593" cy="5627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140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935243004"/>
              </p:ext>
            </p:extLst>
          </p:nvPr>
        </p:nvGraphicFramePr>
        <p:xfrm>
          <a:off x="8254241" y="2448923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692" y="1235075"/>
            <a:ext cx="3566022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6953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403315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372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506" y="913559"/>
            <a:ext cx="3362332" cy="5892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225988333"/>
              </p:ext>
            </p:extLst>
          </p:nvPr>
        </p:nvGraphicFramePr>
        <p:xfrm>
          <a:off x="8254241" y="2448923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8858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46550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화면 </a:t>
            </a:r>
            <a:r>
              <a:rPr lang="ko-KR" altLang="en-US" dirty="0" smtClean="0"/>
              <a:t>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665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818818627"/>
              </p:ext>
            </p:extLst>
          </p:nvPr>
        </p:nvGraphicFramePr>
        <p:xfrm>
          <a:off x="8492752" y="2184404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429426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854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23" y="1163956"/>
            <a:ext cx="7538309" cy="5499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</a:t>
            </a:r>
            <a:r>
              <a:rPr lang="ko-KR" altLang="en-US" dirty="0" smtClean="0"/>
              <a:t>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25133"/>
            <a:ext cx="7721600" cy="2074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529311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475" y="2893672"/>
            <a:ext cx="5657850" cy="382905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086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28" y="1176867"/>
            <a:ext cx="8036053" cy="5147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</a:t>
            </a:r>
            <a:r>
              <a:rPr lang="ko-KR" altLang="en-US" dirty="0"/>
              <a:t>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245823" y="50102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45960" y="4100013"/>
            <a:ext cx="7721600" cy="2342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405301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912" y="2561725"/>
            <a:ext cx="5476875" cy="307657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358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47" y="1228725"/>
            <a:ext cx="9436063" cy="527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</a:t>
            </a:r>
            <a:r>
              <a:rPr lang="ko-KR" altLang="en-US" dirty="0"/>
              <a:t>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245823" y="50102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45960" y="4714875"/>
            <a:ext cx="7721600" cy="1727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735948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52" y="1009650"/>
            <a:ext cx="10563889" cy="345757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324777" y="1285875"/>
            <a:ext cx="3771098" cy="419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57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</a:t>
            </a:r>
            <a:r>
              <a:rPr lang="ko-KR" altLang="en-US" dirty="0" smtClean="0"/>
              <a:t>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542410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38" y="1126843"/>
            <a:ext cx="6481111" cy="5287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698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dirty="0" smtClean="0"/>
              <a:t>[</a:t>
            </a:r>
            <a:r>
              <a:rPr lang="ko-KR" altLang="en-US" sz="3600" b="0" dirty="0" smtClean="0"/>
              <a:t>피드백</a:t>
            </a:r>
            <a:r>
              <a:rPr lang="en-US" altLang="ko-KR" sz="3600" b="0" dirty="0" smtClean="0"/>
              <a:t>] </a:t>
            </a:r>
            <a:r>
              <a:rPr lang="ko-KR" altLang="en-US" sz="3600" b="0" dirty="0" smtClean="0"/>
              <a:t>사용자 </a:t>
            </a:r>
            <a:r>
              <a:rPr lang="en-US" altLang="ko-KR" sz="3600" b="0" dirty="0" smtClean="0"/>
              <a:t>– </a:t>
            </a:r>
            <a:r>
              <a:rPr lang="ko-KR" altLang="en-US" sz="3600" b="0" dirty="0" smtClean="0"/>
              <a:t>웹 </a:t>
            </a:r>
            <a:r>
              <a:rPr lang="en-US" altLang="ko-KR" sz="3600" b="0" dirty="0" smtClean="0"/>
              <a:t>- </a:t>
            </a:r>
            <a:r>
              <a:rPr lang="ko-KR" altLang="en-US" sz="3600" b="0" dirty="0" err="1" smtClean="0"/>
              <a:t>메인페이지</a:t>
            </a:r>
            <a:r>
              <a:rPr lang="ko-KR" altLang="en-US" sz="2400" b="0" dirty="0" smtClean="0"/>
              <a:t> </a:t>
            </a:r>
            <a:r>
              <a:rPr lang="en-US" altLang="ko-KR" sz="2400" b="0" dirty="0"/>
              <a:t>- HEADER</a:t>
            </a:r>
            <a:endParaRPr lang="ko-KR" altLang="en-US" sz="2400" b="0" dirty="0"/>
          </a:p>
        </p:txBody>
      </p:sp>
      <p:sp>
        <p:nvSpPr>
          <p:cNvPr id="5" name="Google Shape;164;g7c553259d1_0_81"/>
          <p:cNvSpPr/>
          <p:nvPr/>
        </p:nvSpPr>
        <p:spPr>
          <a:xfrm>
            <a:off x="3891869" y="5974235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68;g7c553259d1_0_81"/>
          <p:cNvSpPr/>
          <p:nvPr/>
        </p:nvSpPr>
        <p:spPr>
          <a:xfrm>
            <a:off x="560723" y="144269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650244" y="2039603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66123" y="1630346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6" y="1752237"/>
            <a:ext cx="6115365" cy="1967739"/>
          </a:xfrm>
          <a:prstGeom prst="rect">
            <a:avLst/>
          </a:prstGeom>
        </p:spPr>
      </p:pic>
      <p:sp>
        <p:nvSpPr>
          <p:cNvPr id="10" name="Google Shape;173;g7c553259d1_0_81"/>
          <p:cNvSpPr/>
          <p:nvPr/>
        </p:nvSpPr>
        <p:spPr>
          <a:xfrm>
            <a:off x="889095" y="162513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650244" y="1305087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077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24707" y="5550029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794055817"/>
              </p:ext>
            </p:extLst>
          </p:nvPr>
        </p:nvGraphicFramePr>
        <p:xfrm>
          <a:off x="8433486" y="2376976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" y="1935165"/>
            <a:ext cx="7932412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624858"/>
              </p:ext>
            </p:extLst>
          </p:nvPr>
        </p:nvGraphicFramePr>
        <p:xfrm>
          <a:off x="8455331" y="151675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134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34" y="1707632"/>
            <a:ext cx="8620125" cy="3660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</a:t>
            </a:r>
            <a:r>
              <a:rPr lang="ko-KR" altLang="en-US" dirty="0"/>
              <a:t>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24707" y="5550029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581289"/>
              </p:ext>
            </p:extLst>
          </p:nvPr>
        </p:nvGraphicFramePr>
        <p:xfrm>
          <a:off x="9141131" y="152627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63" y="766763"/>
            <a:ext cx="6372225" cy="231457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63" y="3342206"/>
            <a:ext cx="6991350" cy="3390966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747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074121628"/>
              </p:ext>
            </p:extLst>
          </p:nvPr>
        </p:nvGraphicFramePr>
        <p:xfrm>
          <a:off x="8518153" y="250874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34" y="1220259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160454" y="1279526"/>
            <a:ext cx="776545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363139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51320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522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687" y="1046375"/>
            <a:ext cx="3312542" cy="581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</a:t>
            </a:r>
            <a:r>
              <a:rPr lang="ko-KR" altLang="en-US" dirty="0"/>
              <a:t>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346221480"/>
              </p:ext>
            </p:extLst>
          </p:nvPr>
        </p:nvGraphicFramePr>
        <p:xfrm>
          <a:off x="8518153" y="250874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2" name="Google Shape;173;g7c553259d1_0_81"/>
          <p:cNvSpPr/>
          <p:nvPr/>
        </p:nvSpPr>
        <p:spPr>
          <a:xfrm>
            <a:off x="1363139" y="29081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920384"/>
            <a:ext cx="3620043" cy="2300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4289196"/>
            <a:ext cx="3620043" cy="22435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906706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797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414021" y="2852936"/>
            <a:ext cx="9013620" cy="2145310"/>
          </a:xfrm>
        </p:spPr>
        <p:txBody>
          <a:bodyPr/>
          <a:lstStyle/>
          <a:p>
            <a:r>
              <a:rPr lang="ko-KR" altLang="en-US" dirty="0" smtClean="0"/>
              <a:t>금주 </a:t>
            </a:r>
            <a:r>
              <a:rPr lang="en-US" altLang="ko-KR" dirty="0" err="1"/>
              <a:t>FeedBack</a:t>
            </a:r>
            <a:r>
              <a:rPr lang="en-US" altLang="ko-KR" dirty="0"/>
              <a:t> </a:t>
            </a:r>
            <a:r>
              <a:rPr lang="ko-KR" altLang="en-US" dirty="0"/>
              <a:t>및 차주 계획</a:t>
            </a:r>
            <a:br>
              <a:rPr lang="ko-KR" altLang="en-US" dirty="0"/>
            </a:br>
            <a:endParaRPr lang="en-US" altLang="ko-KR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78621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74113" y="183820"/>
            <a:ext cx="8781398" cy="724900"/>
          </a:xfrm>
        </p:spPr>
        <p:txBody>
          <a:bodyPr>
            <a:normAutofit/>
          </a:bodyPr>
          <a:lstStyle/>
          <a:p>
            <a:r>
              <a:rPr lang="ko-KR" altLang="en-US" sz="3000" dirty="0" smtClean="0">
                <a:solidFill>
                  <a:schemeClr val="bg1"/>
                </a:solidFill>
              </a:rPr>
              <a:t>금주 </a:t>
            </a:r>
            <a:r>
              <a:rPr lang="en-US" altLang="ko-KR" sz="3000" dirty="0" smtClean="0">
                <a:solidFill>
                  <a:schemeClr val="bg1"/>
                </a:solidFill>
              </a:rPr>
              <a:t>Feedback </a:t>
            </a:r>
            <a:r>
              <a:rPr lang="ko-KR" altLang="en-US" sz="3000" dirty="0" smtClean="0">
                <a:solidFill>
                  <a:schemeClr val="bg1"/>
                </a:solidFill>
              </a:rPr>
              <a:t>및 차주 계획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82832" y="1244377"/>
            <a:ext cx="10632893" cy="484139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금주 </a:t>
            </a:r>
            <a:r>
              <a:rPr lang="en-US" altLang="ko-KR" sz="2200" dirty="0" err="1" smtClean="0"/>
              <a:t>FeedBack</a:t>
            </a:r>
            <a:endParaRPr lang="en-US" altLang="ko-KR" sz="22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대소문자 구분 등의 경로통일 문제가 여전히 존재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en-US" altLang="ko-KR" sz="1800" dirty="0" smtClean="0"/>
              <a:t>HEADER </a:t>
            </a:r>
            <a:r>
              <a:rPr lang="ko-KR" altLang="en-US" sz="1800" dirty="0" smtClean="0"/>
              <a:t>페이지 </a:t>
            </a:r>
            <a:r>
              <a:rPr lang="en-US" altLang="ko-KR" sz="1800" dirty="0" smtClean="0"/>
              <a:t>INCLUDE</a:t>
            </a:r>
            <a:r>
              <a:rPr lang="ko-KR" altLang="en-US" sz="1800" dirty="0" smtClean="0"/>
              <a:t>한 상태에서 작업할 것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목표량을 달성하기가 쉽지 않음 </a:t>
            </a:r>
            <a:r>
              <a:rPr lang="en-US" altLang="ko-KR" sz="1800" dirty="0" smtClean="0"/>
              <a:t>– </a:t>
            </a:r>
            <a:r>
              <a:rPr lang="ko-KR" altLang="en-US" sz="1800" dirty="0" smtClean="0"/>
              <a:t>작업량 부족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집에 가서 연결해서 작업할 수 있는 환경 조성을 위한 방안 고민</a:t>
            </a:r>
            <a:endParaRPr lang="en-US" altLang="ko-KR" sz="1800" dirty="0" smtClean="0"/>
          </a:p>
          <a:p>
            <a:pPr>
              <a:buFont typeface="Wingdings" pitchFamily="2" charset="2"/>
              <a:buChar char="Ø"/>
            </a:pPr>
            <a:endParaRPr lang="en-US" altLang="ko-KR" sz="2200" dirty="0" smtClean="0"/>
          </a:p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차주 </a:t>
            </a:r>
            <a:r>
              <a:rPr lang="ko-KR" altLang="en-US" sz="2200" dirty="0" smtClean="0"/>
              <a:t>계획</a:t>
            </a:r>
            <a:endParaRPr lang="en-US" altLang="ko-KR" sz="22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본인의 목표 작업량을 정한 후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프로젝트 마무리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사용자 페이지 완벽 구현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관리자 페이지 구현 및 </a:t>
            </a:r>
            <a:r>
              <a:rPr lang="ko-KR" altLang="en-US" sz="1800" dirty="0" err="1" smtClean="0"/>
              <a:t>안드로이드</a:t>
            </a:r>
            <a:r>
              <a:rPr lang="ko-KR" altLang="en-US" sz="1800" dirty="0" smtClean="0"/>
              <a:t> </a:t>
            </a:r>
            <a:r>
              <a:rPr lang="ko-KR" altLang="en-US" sz="1800" err="1" smtClean="0"/>
              <a:t>앱</a:t>
            </a:r>
            <a:r>
              <a:rPr lang="ko-KR" altLang="en-US" sz="1800" smtClean="0"/>
              <a:t> 화면</a:t>
            </a: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15968593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6000" dirty="0"/>
              <a:t>THANK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YOU</a:t>
            </a:r>
            <a:endParaRPr lang="ko-KR" altLang="en-US" sz="6000" dirty="0"/>
          </a:p>
        </p:txBody>
      </p:sp>
      <p:sp>
        <p:nvSpPr>
          <p:cNvPr id="2" name="TextBox 1"/>
          <p:cNvSpPr txBox="1"/>
          <p:nvPr/>
        </p:nvSpPr>
        <p:spPr>
          <a:xfrm>
            <a:off x="3059451" y="5599134"/>
            <a:ext cx="4575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hlinkClick r:id="rId2"/>
              </a:rPr>
              <a:t>http://192.168.4.14:6080/e_Zones/main.do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7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dirty="0" smtClean="0"/>
              <a:t>양식 통일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35413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30" y="939802"/>
            <a:ext cx="6763979" cy="5681132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315199" y="2607732"/>
            <a:ext cx="4334934" cy="313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AutoNum type="arabicPeriod"/>
            </a:pPr>
            <a:r>
              <a:rPr lang="en-US" altLang="ko-KR" dirty="0" smtClean="0"/>
              <a:t>PREPARED STATEMENT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컬럼은</a:t>
            </a:r>
            <a:r>
              <a:rPr lang="ko-KR" altLang="en-US" dirty="0" smtClean="0"/>
              <a:t> 숫자 형식으로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2379134" y="2455333"/>
            <a:ext cx="4936065" cy="355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4296919" y="3090333"/>
            <a:ext cx="3018280" cy="61806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48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04" y="914401"/>
            <a:ext cx="5514837" cy="5757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315199" y="2607732"/>
            <a:ext cx="4334934" cy="313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AutoNum type="arabicPeriod"/>
            </a:pPr>
            <a:r>
              <a:rPr lang="en-US" altLang="ko-KR" dirty="0" smtClean="0"/>
              <a:t>PREPARED STATEMENT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컬럼은</a:t>
            </a:r>
            <a:r>
              <a:rPr lang="ko-KR" altLang="en-US" dirty="0" smtClean="0"/>
              <a:t> 숫자 형식으로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2379134" y="2455333"/>
            <a:ext cx="4936065" cy="355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4296919" y="3090333"/>
            <a:ext cx="3018280" cy="61806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32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0" dirty="0" smtClean="0"/>
              <a:t>[</a:t>
            </a:r>
            <a:r>
              <a:rPr lang="ko-KR" altLang="en-US" sz="4000" b="0" dirty="0" smtClean="0"/>
              <a:t>피드백</a:t>
            </a:r>
            <a:r>
              <a:rPr lang="en-US" altLang="ko-KR" sz="4000" b="0" dirty="0" smtClean="0"/>
              <a:t>] </a:t>
            </a:r>
            <a:r>
              <a:rPr lang="ko-KR" altLang="en-US" sz="4000" b="0" dirty="0" smtClean="0"/>
              <a:t>사용자 </a:t>
            </a:r>
            <a:r>
              <a:rPr lang="en-US" altLang="ko-KR" sz="4000" b="0" dirty="0" smtClean="0"/>
              <a:t>– </a:t>
            </a:r>
            <a:r>
              <a:rPr lang="ko-KR" altLang="en-US" sz="4000" b="0" dirty="0" smtClean="0"/>
              <a:t>웹 </a:t>
            </a:r>
            <a:r>
              <a:rPr lang="en-US" altLang="ko-KR" sz="4000" b="0" dirty="0" smtClean="0"/>
              <a:t>- </a:t>
            </a:r>
            <a:r>
              <a:rPr lang="ko-KR" altLang="en-US" sz="4000" b="0" dirty="0" err="1" smtClean="0"/>
              <a:t>메인페이지</a:t>
            </a:r>
            <a:r>
              <a:rPr lang="ko-KR" altLang="en-US" sz="2400" b="0" dirty="0" smtClean="0"/>
              <a:t> </a:t>
            </a:r>
            <a:r>
              <a:rPr lang="en-US" altLang="ko-KR" sz="2400" b="0" dirty="0"/>
              <a:t>- HEADER</a:t>
            </a: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9292795" y="1447060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623" y="2629536"/>
            <a:ext cx="5345455" cy="13144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623" y="4486362"/>
            <a:ext cx="5800983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552" y="1336015"/>
            <a:ext cx="6598508" cy="86219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380515" y="1447061"/>
            <a:ext cx="453670" cy="2005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7479957" y="1659803"/>
            <a:ext cx="127393" cy="96973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441401" y="1447061"/>
            <a:ext cx="939114" cy="2005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178" y="3048000"/>
            <a:ext cx="4176584" cy="762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직선 화살표 연결선 13"/>
          <p:cNvCxnSpPr>
            <a:endCxn id="13" idx="0"/>
          </p:cNvCxnSpPr>
          <p:nvPr/>
        </p:nvCxnSpPr>
        <p:spPr>
          <a:xfrm flipH="1">
            <a:off x="2475470" y="1668040"/>
            <a:ext cx="4374000" cy="137996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64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5722969"/>
              </p:ext>
            </p:extLst>
          </p:nvPr>
        </p:nvGraphicFramePr>
        <p:xfrm>
          <a:off x="431800" y="1524000"/>
          <a:ext cx="11345864" cy="4458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/>
                <a:gridCol w="8755064"/>
              </a:tblGrid>
              <a:tr h="3787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통일 양식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err="1" smtClean="0"/>
                        <a:t>패키지명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DAO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ezone.dao</a:t>
                      </a:r>
                      <a:r>
                        <a:rPr lang="en-US" altLang="ko-KR" dirty="0" smtClean="0"/>
                        <a:t>.-----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SERVICE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ezone.service</a:t>
                      </a:r>
                      <a:r>
                        <a:rPr lang="en-US" altLang="ko-KR" dirty="0" smtClean="0"/>
                        <a:t>.-----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CONTROLLER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ezone.controller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VO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ezone.vo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API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ezone.api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VO Date </a:t>
                      </a:r>
                      <a:r>
                        <a:rPr lang="ko-KR" altLang="en-US" dirty="0" smtClean="0"/>
                        <a:t>데이터 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ko-KR" altLang="en-US" dirty="0" smtClean="0"/>
                        <a:t>에서 </a:t>
                      </a:r>
                      <a:r>
                        <a:rPr lang="en-US" altLang="ko-KR" dirty="0" smtClean="0"/>
                        <a:t>import</a:t>
                      </a:r>
                      <a:r>
                        <a:rPr lang="ko-KR" altLang="en-US" dirty="0" smtClean="0"/>
                        <a:t>할</a:t>
                      </a:r>
                      <a:r>
                        <a:rPr lang="ko-KR" altLang="en-US" baseline="0" dirty="0" smtClean="0"/>
                        <a:t> 경우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import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java.sql.Date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사용 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(import </a:t>
                      </a:r>
                      <a:r>
                        <a:rPr lang="en-US" altLang="ko-KR" sz="18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java.util.Date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(x))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코드형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가운데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숫자형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오른쪽 정렬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천</a:t>
                      </a:r>
                      <a:r>
                        <a:rPr lang="ko-KR" altLang="en-US" baseline="0" dirty="0" smtClean="0"/>
                        <a:t> 단위 콤마</a:t>
                      </a:r>
                      <a:r>
                        <a:rPr lang="en-US" altLang="ko-KR" baseline="0" dirty="0" smtClean="0"/>
                        <a:t>(,)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문자열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왼쪽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325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r>
              <a:rPr lang="en-US" altLang="ko-KR" dirty="0"/>
              <a:t> </a:t>
            </a:r>
            <a:r>
              <a:rPr lang="en-US" altLang="ko-KR" dirty="0" smtClean="0"/>
              <a:t>– DB SEQUENCE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4297156"/>
              </p:ext>
            </p:extLst>
          </p:nvPr>
        </p:nvGraphicFramePr>
        <p:xfrm>
          <a:off x="431800" y="1524000"/>
          <a:ext cx="11345866" cy="4087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324"/>
                <a:gridCol w="2422688"/>
                <a:gridCol w="2768561"/>
                <a:gridCol w="2674293"/>
              </a:tblGrid>
              <a:tr h="3787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테이블명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컬럼명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SEQUENCE</a:t>
                      </a:r>
                      <a:r>
                        <a:rPr lang="ko-KR" altLang="en-US" dirty="0" smtClean="0"/>
                        <a:t>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시작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en-US" altLang="ko-KR" baseline="0" dirty="0" smtClean="0"/>
                        <a:t>SEQUENCE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예약 및 세미나 등록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semi_code_seq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참가 예약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참가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parti_code_seq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mu_code_seq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참가 예약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참가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mu_parti_code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문의사항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문의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sq_code_seq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Q&amp;A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QNA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qna_code_seq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공지사항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공지사항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sz_code_seq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캐러셀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배너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캐러셀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carou_code_seq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6100000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420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8130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90814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36690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404498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 dirty="0" smtClean="0"/>
              <a:t>[</a:t>
            </a:r>
            <a:r>
              <a:rPr lang="ko-KR" altLang="en-US" sz="2800" b="0" dirty="0" smtClean="0"/>
              <a:t>화면구현</a:t>
            </a:r>
            <a:r>
              <a:rPr lang="en-US" altLang="ko-KR" sz="2800" b="0" dirty="0" smtClean="0"/>
              <a:t>] </a:t>
            </a:r>
            <a:r>
              <a:rPr lang="ko-KR" altLang="en-US" sz="2800" b="0" dirty="0"/>
              <a:t>사용자 </a:t>
            </a:r>
            <a:r>
              <a:rPr lang="en-US" altLang="ko-KR" sz="2800" b="0" dirty="0"/>
              <a:t>– </a:t>
            </a:r>
            <a:r>
              <a:rPr lang="ko-KR" altLang="en-US" sz="2800" b="0" dirty="0"/>
              <a:t>웹 </a:t>
            </a:r>
            <a:r>
              <a:rPr lang="en-US" altLang="ko-KR" sz="2800" b="0" dirty="0"/>
              <a:t>- </a:t>
            </a:r>
            <a:r>
              <a:rPr lang="ko-KR" altLang="en-US" sz="2800" b="0" dirty="0"/>
              <a:t>로그인 페이지</a:t>
            </a:r>
            <a:r>
              <a:rPr lang="ko-KR" altLang="en-US" sz="1600" b="0" dirty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02" y="1516465"/>
            <a:ext cx="5296479" cy="481019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416" y="1593892"/>
            <a:ext cx="5421655" cy="276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416" y="2015697"/>
            <a:ext cx="5421655" cy="12547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4146" y="3416003"/>
            <a:ext cx="5558925" cy="27701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5123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2095</Words>
  <Application>Microsoft Office PowerPoint</Application>
  <PresentationFormat>사용자 지정</PresentationFormat>
  <Paragraphs>571</Paragraphs>
  <Slides>85</Slides>
  <Notes>16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85</vt:i4>
      </vt:variant>
    </vt:vector>
  </HeadingPairs>
  <TitlesOfParts>
    <vt:vector size="86" baseType="lpstr">
      <vt:lpstr>Office 테마</vt:lpstr>
      <vt:lpstr>e – Zone </vt:lpstr>
      <vt:lpstr>목차</vt:lpstr>
      <vt:lpstr>구현 현황</vt:lpstr>
      <vt:lpstr>구현 현황</vt:lpstr>
      <vt:lpstr>화면 설계 및 구현</vt:lpstr>
      <vt:lpstr>PowerPoint 프레젠테이션</vt:lpstr>
      <vt:lpstr>[피드백] 사용자 – 웹 - 메인페이지 - HEADER</vt:lpstr>
      <vt:lpstr>[피드백] 사용자 – 웹 - 메인페이지 - HEADER</vt:lpstr>
      <vt:lpstr>[화면구현] 사용자 – 웹 - 로그인 페이지 </vt:lpstr>
      <vt:lpstr>[화면구현] 사용자 – 웹 - 로그인 페이지 – 로그인 실패 </vt:lpstr>
      <vt:lpstr>[화면설계] 사용자 – 웹 – 아이디 찾기 </vt:lpstr>
      <vt:lpstr>[화면구현] 사용자 – 웹 – 아이디 찾기 </vt:lpstr>
      <vt:lpstr>[화면구현] 사용자 – 웹 – 아이디 찾기 - 결과 </vt:lpstr>
      <vt:lpstr>[화면설계] 사용자 – 웹 – 비밀번호 찾기 </vt:lpstr>
      <vt:lpstr>[화면구현] 사용자 – 웹 – 비밀번호 찾기 </vt:lpstr>
      <vt:lpstr>[화면설계] 사용자 – 웹 – 비밀번호 변경 </vt:lpstr>
      <vt:lpstr>[화면구현] 사용자 – 웹 – 비밀번호 변경 </vt:lpstr>
      <vt:lpstr>PowerPoint 프레젠테이션</vt:lpstr>
      <vt:lpstr>[화면구현] 사용자 – 웹 비밀번호 변경 완료</vt:lpstr>
      <vt:lpstr>[화면설계] 사용자 – 웹 - 세미나존 정보</vt:lpstr>
      <vt:lpstr>[화면구현] 사용자 – 웹 - 세미나존 정보</vt:lpstr>
      <vt:lpstr>[화면구현] 사용자 – 웹 – 세미나존 문의</vt:lpstr>
      <vt:lpstr>[화면구현] 사용자 – 웹 – 세미나존 문의 등록</vt:lpstr>
      <vt:lpstr>[화면설계] 사용자 – 모바일 -메인페이지</vt:lpstr>
      <vt:lpstr>[화면구현] 사용자 – 모바일 -메인페이지</vt:lpstr>
      <vt:lpstr>[화면구현] 사용자 – 모바일 –메인페이지 - 메뉴</vt:lpstr>
      <vt:lpstr>[화면설계] 사용자 – 모바일 - 로그인 페이지 </vt:lpstr>
      <vt:lpstr>[화면구현] 사용자 – 모바일 - 로그인 페이지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[피드백] 사용자 - 웹 - 게시판 – Q&amp;A</vt:lpstr>
      <vt:lpstr>[피드백] 사용자 - 웹 - 게시판 – Q&amp;A</vt:lpstr>
      <vt:lpstr>PowerPoint 프레젠테이션</vt:lpstr>
      <vt:lpstr>PowerPoint 프레젠테이션</vt:lpstr>
      <vt:lpstr>[화면 설계] 사용자 - 웹 - 게시판 – Q&amp;A</vt:lpstr>
      <vt:lpstr>[화면 구현] 사용자 - 웹 - 게시판 – Q&amp;A</vt:lpstr>
      <vt:lpstr>[화면 구현] 사용자 - 웹 - 게시판 – Q&amp;A</vt:lpstr>
      <vt:lpstr>[화면 구현] 사용자 - 웹 - 게시판 – Q&amp;A</vt:lpstr>
      <vt:lpstr>[화면 구현] 사용자 - 웹 - 게시판 – Q&amp;A</vt:lpstr>
      <vt:lpstr>[화면 설계] 사용자 - 웹 - 게시판 – Q&amp;A</vt:lpstr>
      <vt:lpstr>[화면 구현] 사용자 - 웹 - 게시판 – Q&amp;A</vt:lpstr>
      <vt:lpstr>[화면 설계] 사용자 - 모바일 - 게시판 – Q&amp;A</vt:lpstr>
      <vt:lpstr>[화면 구현] 사용자 - 모바일 - 게시판 – Q&amp;A</vt:lpstr>
      <vt:lpstr>금주 FeedBack 및 차주 계획 </vt:lpstr>
      <vt:lpstr>금주 Feedback 및 차주 계획</vt:lpstr>
      <vt:lpstr>THANK  YOU</vt:lpstr>
      <vt:lpstr>양식 통일</vt:lpstr>
      <vt:lpstr>양식 통일</vt:lpstr>
      <vt:lpstr>양식 통일</vt:lpstr>
      <vt:lpstr>양식 통일</vt:lpstr>
      <vt:lpstr>양식 통일 – DB SEQUENCE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 – Zone </dc:title>
  <dc:creator>507-07</dc:creator>
  <cp:lastModifiedBy>507-06</cp:lastModifiedBy>
  <cp:revision>92</cp:revision>
  <dcterms:created xsi:type="dcterms:W3CDTF">2020-04-02T06:13:26Z</dcterms:created>
  <dcterms:modified xsi:type="dcterms:W3CDTF">2020-04-23T08:36:21Z</dcterms:modified>
</cp:coreProperties>
</file>